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">
          <p15:clr>
            <a:schemeClr val="accent6"/>
          </p15:clr>
        </p15:guide>
        <p15:guide id="2" pos="2880">
          <p15:clr>
            <a:schemeClr val="accent6"/>
          </p15:clr>
        </p15:guide>
        <p15:guide id="3" pos="5472">
          <p15:clr>
            <a:schemeClr val="accent6"/>
          </p15:clr>
        </p15:guide>
        <p15:guide id="4" orient="horz" pos="2949">
          <p15:clr>
            <a:schemeClr val="accent6"/>
          </p15:clr>
        </p15:guide>
        <p15:guide id="5" pos="288">
          <p15:clr>
            <a:schemeClr val="accent6"/>
          </p15:clr>
        </p15:guide>
        <p15:guide id="6" pos="3024">
          <p15:clr>
            <a:schemeClr val="accent6"/>
          </p15:clr>
        </p15:guide>
        <p15:guide id="7" pos="2736">
          <p15:clr>
            <a:schemeClr val="accent6"/>
          </p15:clr>
        </p15:guide>
        <p15:guide id="8" pos="3560">
          <p15:clr>
            <a:schemeClr val="accent6"/>
          </p15:clr>
        </p15:guide>
        <p15:guide id="9" pos="3848">
          <p15:clr>
            <a:schemeClr val="accent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" orient="horz"/>
        <p:guide pos="2880"/>
        <p:guide pos="5472"/>
        <p:guide pos="2949" orient="horz"/>
        <p:guide pos="288"/>
        <p:guide pos="3024"/>
        <p:guide pos="2736"/>
        <p:guide pos="3560"/>
        <p:guide pos="38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OpenSans-regular.fntdata"/><Relationship Id="rId14" Type="http://schemas.openxmlformats.org/officeDocument/2006/relationships/slide" Target="slides/slide9.xml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18" Type="http://schemas.openxmlformats.org/officeDocument/2006/relationships/font" Target="fonts/Open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855f26f30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855f26f30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855f26f30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855f26f30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Clearly, they love what we do and are stoked on being a part of the climbing community, so it makes sense that they should become members of the largest climbing organization in the country (26,000 members)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Membership dues are the primary way we support programming and operations of the Club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855f26f30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855f26f30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Supporter = entry level AAC membership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Partner = “meat &amp; potatoes membership”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Leader = for committed adventurers who want expanded rescue coverage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Advocate = for those looking to deepen their support for the club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only sell Supporter &gt; Leader at events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87e2692ff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87e2692f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rescue and medical benefit is the most unique offering we have, alongside our annual publications, and is clearly a large motivator for new and renewing members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7e2692ff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87e2692ff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stop and enter this number in your phone!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f77ef7dc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f77ef7dc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87e2692ff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87e2692ff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8d8d39b4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8d8d39b4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Sales Guides - for handing out, great if someone wants to take time by themselves to </a:t>
            </a:r>
            <a:r>
              <a:rPr lang="en"/>
              <a:t>reflect</a:t>
            </a:r>
            <a:r>
              <a:rPr lang="en"/>
              <a:t> on member benefits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Posters - great for pointing to for visual member benefit reference, QR code for our learn-more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 - incredibly special! Come for free with partner and above memberships, the club’s longest legacy, published and created entirely in-house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GBs- for handing out! Amazing photography and storytelling about the climbing community, please encourage folks to grab a copy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Stickers - self-explanatory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sales cards - must be associated with a membership transaction, customer MUST scratch off code and enter it on website to join the club, not active until then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 shirt - for enticing people! Not for handing out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*Be sure to download the square app!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855f26f30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855f26f30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b="1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jpg"/><Relationship Id="rId22" Type="http://schemas.openxmlformats.org/officeDocument/2006/relationships/image" Target="../media/image23.jpg"/><Relationship Id="rId21" Type="http://schemas.openxmlformats.org/officeDocument/2006/relationships/image" Target="../media/image13.jpg"/><Relationship Id="rId24" Type="http://schemas.openxmlformats.org/officeDocument/2006/relationships/image" Target="../media/image36.jpg"/><Relationship Id="rId23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9" Type="http://schemas.openxmlformats.org/officeDocument/2006/relationships/image" Target="../media/image1.jpg"/><Relationship Id="rId26" Type="http://schemas.openxmlformats.org/officeDocument/2006/relationships/image" Target="../media/image31.jpg"/><Relationship Id="rId25" Type="http://schemas.openxmlformats.org/officeDocument/2006/relationships/image" Target="../media/image26.jpg"/><Relationship Id="rId28" Type="http://schemas.openxmlformats.org/officeDocument/2006/relationships/image" Target="../media/image37.jpg"/><Relationship Id="rId27" Type="http://schemas.openxmlformats.org/officeDocument/2006/relationships/image" Target="../media/image27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29" Type="http://schemas.openxmlformats.org/officeDocument/2006/relationships/image" Target="../media/image34.jpg"/><Relationship Id="rId7" Type="http://schemas.openxmlformats.org/officeDocument/2006/relationships/image" Target="../media/image7.jpg"/><Relationship Id="rId8" Type="http://schemas.openxmlformats.org/officeDocument/2006/relationships/image" Target="../media/image6.jpg"/><Relationship Id="rId31" Type="http://schemas.openxmlformats.org/officeDocument/2006/relationships/image" Target="../media/image42.jpg"/><Relationship Id="rId30" Type="http://schemas.openxmlformats.org/officeDocument/2006/relationships/image" Target="../media/image43.jpg"/><Relationship Id="rId11" Type="http://schemas.openxmlformats.org/officeDocument/2006/relationships/image" Target="../media/image5.jpg"/><Relationship Id="rId33" Type="http://schemas.openxmlformats.org/officeDocument/2006/relationships/image" Target="../media/image16.png"/><Relationship Id="rId10" Type="http://schemas.openxmlformats.org/officeDocument/2006/relationships/image" Target="../media/image9.jpg"/><Relationship Id="rId32" Type="http://schemas.openxmlformats.org/officeDocument/2006/relationships/image" Target="../media/image33.jpg"/><Relationship Id="rId13" Type="http://schemas.openxmlformats.org/officeDocument/2006/relationships/image" Target="../media/image11.jpg"/><Relationship Id="rId12" Type="http://schemas.openxmlformats.org/officeDocument/2006/relationships/image" Target="../media/image14.jpg"/><Relationship Id="rId15" Type="http://schemas.openxmlformats.org/officeDocument/2006/relationships/image" Target="../media/image2.jpg"/><Relationship Id="rId14" Type="http://schemas.openxmlformats.org/officeDocument/2006/relationships/image" Target="../media/image10.jpg"/><Relationship Id="rId17" Type="http://schemas.openxmlformats.org/officeDocument/2006/relationships/image" Target="../media/image17.jpg"/><Relationship Id="rId16" Type="http://schemas.openxmlformats.org/officeDocument/2006/relationships/image" Target="../media/image15.jpg"/><Relationship Id="rId19" Type="http://schemas.openxmlformats.org/officeDocument/2006/relationships/image" Target="../media/image22.jpg"/><Relationship Id="rId18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jp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g"/><Relationship Id="rId4" Type="http://schemas.openxmlformats.org/officeDocument/2006/relationships/image" Target="../media/image30.jpg"/><Relationship Id="rId5" Type="http://schemas.openxmlformats.org/officeDocument/2006/relationships/image" Target="../media/image4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g"/><Relationship Id="rId4" Type="http://schemas.openxmlformats.org/officeDocument/2006/relationships/image" Target="../media/image46.jpg"/><Relationship Id="rId9" Type="http://schemas.openxmlformats.org/officeDocument/2006/relationships/image" Target="../media/image41.png"/><Relationship Id="rId5" Type="http://schemas.openxmlformats.org/officeDocument/2006/relationships/image" Target="../media/image45.jpg"/><Relationship Id="rId6" Type="http://schemas.openxmlformats.org/officeDocument/2006/relationships/image" Target="../media/image32.jpg"/><Relationship Id="rId7" Type="http://schemas.openxmlformats.org/officeDocument/2006/relationships/image" Target="../media/image49.jpg"/><Relationship Id="rId8" Type="http://schemas.openxmlformats.org/officeDocument/2006/relationships/image" Target="../media/image30.jpg"/><Relationship Id="rId11" Type="http://schemas.openxmlformats.org/officeDocument/2006/relationships/image" Target="../media/image44.jpg"/><Relationship Id="rId10" Type="http://schemas.openxmlformats.org/officeDocument/2006/relationships/image" Target="../media/image35.jpg"/><Relationship Id="rId13" Type="http://schemas.openxmlformats.org/officeDocument/2006/relationships/image" Target="../media/image47.png"/><Relationship Id="rId12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1301723" y="10"/>
            <a:ext cx="6540555" cy="5143479"/>
            <a:chOff x="457200" y="526000"/>
            <a:chExt cx="5193802" cy="4079536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526000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64269" y="526000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85952" y="526000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07634" y="526000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629317" y="526000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57200" y="1205921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564269" y="1205921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585952" y="1205921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07634" y="1205921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629317" y="1205921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57200" y="1885842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64269" y="1885842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585952" y="1885842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3607634" y="1885842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629317" y="1885842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457200" y="2565763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564269" y="2565763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585952" y="2565763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607634" y="2565763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629317" y="2565763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57200" y="3245684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564269" y="3245684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2585952" y="3245684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3607634" y="3245684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4629317" y="3245684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457200" y="3925605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1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564269" y="3925605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585952" y="3925605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607634" y="3925605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3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629317" y="3925605"/>
              <a:ext cx="1021685" cy="6799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Google Shape;85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493275" y="2289649"/>
            <a:ext cx="2157450" cy="5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2847300" y="3507125"/>
            <a:ext cx="344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MEMBERSHIP TABLING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4800600" y="981075"/>
            <a:ext cx="3886200" cy="36639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chemeClr val="dk1"/>
                </a:highlight>
              </a:rPr>
              <a:t>SELLING MEMBERSHIPS AT EVENTS</a:t>
            </a:r>
            <a:endParaRPr b="1" sz="1700">
              <a:highlight>
                <a:schemeClr val="dk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chemeClr val="dk1"/>
              </a:highlight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highlight>
                  <a:schemeClr val="dk1"/>
                </a:highlight>
              </a:rPr>
              <a:t>Membership is the primary revenue driver for the club </a:t>
            </a:r>
            <a:r>
              <a:rPr lang="en" sz="1400">
                <a:highlight>
                  <a:schemeClr val="dk1"/>
                </a:highlight>
              </a:rPr>
              <a:t>and lends our programmatic work power</a:t>
            </a:r>
            <a:endParaRPr sz="1400">
              <a:highlight>
                <a:schemeClr val="dk1"/>
              </a:highlight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highlight>
                  <a:schemeClr val="dk1"/>
                </a:highlight>
              </a:rPr>
              <a:t>Speaking confidently and knowingly about AAC member benefits will instill confidence in </a:t>
            </a:r>
            <a:r>
              <a:rPr lang="en" sz="1400">
                <a:highlight>
                  <a:schemeClr val="dk1"/>
                </a:highlight>
              </a:rPr>
              <a:t>prospective members </a:t>
            </a:r>
            <a:endParaRPr sz="1400">
              <a:highlight>
                <a:schemeClr val="dk1"/>
              </a:highlight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highlight>
                  <a:schemeClr val="dk1"/>
                </a:highlight>
              </a:rPr>
              <a:t>It’s best to harness the stoke already at an event to turn folks into members!</a:t>
            </a:r>
            <a:endParaRPr sz="1400">
              <a:highlight>
                <a:schemeClr val="dk1"/>
              </a:highlight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b="0" l="8110" r="37744" t="0"/>
          <a:stretch/>
        </p:blipFill>
        <p:spPr>
          <a:xfrm>
            <a:off x="-1" y="0"/>
            <a:ext cx="41720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000" y="0"/>
            <a:ext cx="635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4454050" y="719950"/>
            <a:ext cx="4439400" cy="42327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rmAutofit fontScale="32500" lnSpcReduction="1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/>
              <a:t>WHAT MOTIVATES NEW MEMBERS?</a:t>
            </a:r>
            <a:endParaRPr b="1" sz="6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/>
              <a:t>Top reasons partner members </a:t>
            </a:r>
            <a:r>
              <a:rPr b="1" i="1" lang="en" sz="4800"/>
              <a:t>JOIN</a:t>
            </a:r>
            <a:endParaRPr b="1" i="1" sz="4800"/>
          </a:p>
          <a:p>
            <a:pPr indent="-32766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❖"/>
            </a:pPr>
            <a:r>
              <a:rPr lang="en" sz="4800"/>
              <a:t>Rescue and Medical Benefit (67%)</a:t>
            </a:r>
            <a:endParaRPr sz="4800"/>
          </a:p>
          <a:p>
            <a:pPr indent="-3276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4800"/>
              <a:t>Discounts (38%)</a:t>
            </a:r>
            <a:endParaRPr sz="4800"/>
          </a:p>
          <a:p>
            <a:pPr indent="-3276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i="1" lang="en" sz="4800"/>
              <a:t>Accidents </a:t>
            </a:r>
            <a:r>
              <a:rPr lang="en" sz="4800"/>
              <a:t>publication (28%)</a:t>
            </a:r>
            <a:br>
              <a:rPr b="1" lang="en" sz="4800"/>
            </a:br>
            <a:endParaRPr sz="4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148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457200" y="4224525"/>
            <a:ext cx="457201" cy="45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240900" y="195725"/>
            <a:ext cx="2736900" cy="41013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rmAutofit fontScale="70000" lnSpcReduction="1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84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84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84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84"/>
              <a:t>RESCUE AND MEDICAL </a:t>
            </a:r>
            <a:endParaRPr b="1" sz="2584"/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848"/>
              <a:t>If you are an active AAC member looking to initiate a rescue, please contact </a:t>
            </a:r>
            <a:br>
              <a:rPr lang="en" sz="1848"/>
            </a:br>
            <a:r>
              <a:rPr b="1" lang="en" sz="1848">
                <a:solidFill>
                  <a:srgbClr val="FF0000"/>
                </a:solidFill>
              </a:rPr>
              <a:t>Redpoint Travel Protection at: +1 628-251-1510</a:t>
            </a:r>
            <a:endParaRPr b="1" sz="1848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848"/>
              <a:t>Benefit works worldwide, except for polar regions</a:t>
            </a:r>
            <a:r>
              <a:rPr i="1" lang="en" sz="1848"/>
              <a:t> </a:t>
            </a:r>
            <a:endParaRPr i="1" sz="184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48"/>
              <a:t>No altitude restrictions</a:t>
            </a:r>
            <a:endParaRPr sz="1848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48"/>
              <a:t>Not just for climbing!</a:t>
            </a:r>
            <a:endParaRPr sz="1848"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2063" y="0"/>
            <a:ext cx="6052275" cy="28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900" y="4465213"/>
            <a:ext cx="285750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3356900" y="3016725"/>
            <a:ext cx="55368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4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Rescue coverage</a:t>
            </a:r>
            <a:r>
              <a:rPr lang="en" sz="1754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in the event of a medical emergency while recreating away from home that requires transportation to a hospital.</a:t>
            </a:r>
            <a:endParaRPr sz="1754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4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4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Medical coverage</a:t>
            </a:r>
            <a:r>
              <a:rPr lang="en" sz="1754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754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the event that you are in the hospital after a qualifying accident and have out-of-pocket expenses related to emergency stabilization</a:t>
            </a:r>
            <a:endParaRPr b="1" sz="322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3533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3952475" y="399100"/>
            <a:ext cx="4941000" cy="29232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DISCOUNTS</a:t>
            </a:r>
            <a:endParaRPr/>
          </a:p>
          <a:p>
            <a:pPr indent="-317500" lvl="0" marL="914400" rtl="0" algn="l">
              <a:spcBef>
                <a:spcPts val="120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Discounts</a:t>
            </a:r>
            <a:endParaRPr sz="1400"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Gear (55 brands) + ExpertVoice access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Gyms (34 gyms, ~100 facilities)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Guide Services (28 companies)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Lodging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457200" y="4224525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3803575" y="3498400"/>
            <a:ext cx="4883100" cy="14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GARMIN • Outdoor Research • Mammut • Prana • Patagonia • Backcountry.com • Black Diamond • Cotopaxi • Smith • Rab • Sterling Ropes • Rocky Talkie • Big Agnes 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457200" y="130350"/>
            <a:ext cx="1919100" cy="5727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600"/>
              <a:t>The Guidebook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00"/>
              <a:t>Since 2011</a:t>
            </a:r>
            <a:endParaRPr sz="1100"/>
          </a:p>
        </p:txBody>
      </p:sp>
      <p:sp>
        <p:nvSpPr>
          <p:cNvPr id="126" name="Google Shape;126;p19"/>
          <p:cNvSpPr txBox="1"/>
          <p:nvPr>
            <p:ph type="title"/>
          </p:nvPr>
        </p:nvSpPr>
        <p:spPr>
          <a:xfrm>
            <a:off x="3383850" y="170850"/>
            <a:ext cx="1919100" cy="5727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600"/>
              <a:t>Accidents in North American Climbing</a:t>
            </a:r>
            <a:br>
              <a:rPr i="1" lang="en" sz="1600"/>
            </a:br>
            <a:r>
              <a:rPr lang="en" sz="1100"/>
              <a:t>Since 1948</a:t>
            </a:r>
            <a:endParaRPr i="1" sz="1600"/>
          </a:p>
        </p:txBody>
      </p:sp>
      <p:sp>
        <p:nvSpPr>
          <p:cNvPr id="127" name="Google Shape;127;p19"/>
          <p:cNvSpPr txBox="1"/>
          <p:nvPr>
            <p:ph type="title"/>
          </p:nvPr>
        </p:nvSpPr>
        <p:spPr>
          <a:xfrm>
            <a:off x="6275763" y="170850"/>
            <a:ext cx="1919100" cy="5727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600"/>
              <a:t>American Alpine Journal</a:t>
            </a:r>
            <a:br>
              <a:rPr i="1" lang="en" sz="1600"/>
            </a:br>
            <a:r>
              <a:rPr lang="en" sz="1100"/>
              <a:t>Since 1929</a:t>
            </a:r>
            <a:endParaRPr i="1" sz="1600"/>
          </a:p>
        </p:txBody>
      </p:sp>
      <p:sp>
        <p:nvSpPr>
          <p:cNvPr id="128" name="Google Shape;128;p19"/>
          <p:cNvSpPr txBox="1"/>
          <p:nvPr/>
        </p:nvSpPr>
        <p:spPr>
          <a:xfrm>
            <a:off x="381025" y="4388575"/>
            <a:ext cx="796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Mailed annually in late Summer, members at the Partner level and above can opt into physical copies of all three publications. Supporter level members can receive The Guidebook.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575" y="941175"/>
            <a:ext cx="2289501" cy="338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6123" y="879262"/>
            <a:ext cx="2334552" cy="35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00" y="855450"/>
            <a:ext cx="2356551" cy="3533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311700" y="234475"/>
            <a:ext cx="8520600" cy="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TABLING MATERIALS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b="14526" l="12963" r="16698" t="14717"/>
          <a:stretch/>
        </p:blipFill>
        <p:spPr>
          <a:xfrm>
            <a:off x="560850" y="829482"/>
            <a:ext cx="1042675" cy="157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b="1854" l="2788" r="2684" t="2037"/>
          <a:stretch/>
        </p:blipFill>
        <p:spPr>
          <a:xfrm rot="-865413">
            <a:off x="2328404" y="838148"/>
            <a:ext cx="976955" cy="142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 b="1653" l="3771" r="1710" t="2239"/>
          <a:stretch/>
        </p:blipFill>
        <p:spPr>
          <a:xfrm rot="738104">
            <a:off x="2978292" y="867491"/>
            <a:ext cx="995329" cy="145021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9106" y="750775"/>
            <a:ext cx="1172593" cy="17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41590">
            <a:off x="4739604" y="816759"/>
            <a:ext cx="1037365" cy="148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59907">
            <a:off x="5463431" y="855592"/>
            <a:ext cx="1038907" cy="150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4950" y="3134696"/>
            <a:ext cx="1477248" cy="12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746260">
            <a:off x="3090610" y="3293829"/>
            <a:ext cx="1362099" cy="83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38516" y="3294929"/>
            <a:ext cx="1365410" cy="83504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" name="Google Shape;146;p20"/>
          <p:cNvSpPr txBox="1"/>
          <p:nvPr/>
        </p:nvSpPr>
        <p:spPr>
          <a:xfrm>
            <a:off x="378838" y="251942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Field sales guides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2422188" y="249967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Posters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4876788" y="252657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2023 Publications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7163063" y="249932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2022 Guidebooks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237776" y="4406363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Field sales cards &amp; sales kit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980213" y="440637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Stickers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6403063" y="4501275"/>
            <a:ext cx="1406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Member shirt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 rot="-751400">
            <a:off x="18156" y="1171878"/>
            <a:ext cx="680695" cy="2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Free!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 rot="-1043321">
            <a:off x="578085" y="3659757"/>
            <a:ext cx="680604" cy="2964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Free!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 rot="984398">
            <a:off x="8386531" y="1261953"/>
            <a:ext cx="680822" cy="2964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Free!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6" name="Google Shape;156;p20"/>
          <p:cNvGrpSpPr/>
          <p:nvPr/>
        </p:nvGrpSpPr>
        <p:grpSpPr>
          <a:xfrm>
            <a:off x="4724400" y="4489225"/>
            <a:ext cx="899100" cy="360900"/>
            <a:chOff x="4876800" y="4489225"/>
            <a:chExt cx="899100" cy="360900"/>
          </a:xfrm>
        </p:grpSpPr>
        <p:sp>
          <p:nvSpPr>
            <p:cNvPr id="157" name="Google Shape;157;p20"/>
            <p:cNvSpPr txBox="1"/>
            <p:nvPr/>
          </p:nvSpPr>
          <p:spPr>
            <a:xfrm>
              <a:off x="4876800" y="4489225"/>
              <a:ext cx="899100" cy="36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58" name="Google Shape;158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937100" y="4514129"/>
              <a:ext cx="778500" cy="3110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9" name="Google Shape;159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83499" y="2958500"/>
            <a:ext cx="1684047" cy="169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b="25484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AC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